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p4" ContentType="video/unknown"/>
  <Override PartName="/ppt/notesSlides/notesSlide4.xml" ContentType="application/vnd.openxmlformats-officedocument.presentationml.notesSlide+xml"/>
  <Override PartName="/ppt/media/media1.mov" ContentType="vide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git+https://github.com/tanimislam/nprstuff.git#egginfo=nprstuff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tanimislam.github.io/covid19movies/covid19_conus_cases_LATEST.mp4" TargetMode="Externa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tanimislam.github.io/covid19movies/covid19_conus_cases_LATEST.mp4" TargetMode="Externa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auto-crop images? To remove as much space as possible for images you’ll put into your papers, reports, and other presentations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DEMONSTRATE THIS ON THE PNG: iwanttobelieve_uncropped.png -&gt; iwanttobelieve_cropped.png. DEMONSTRATE THIS ON THE PDF: cumulative_plot_emission.pdf -&gt; cumulative_plot_emission_cropped.pdf</a:t>
            </a:r>
          </a:p>
          <a:p>
            <a:pPr/>
          </a:p>
          <a:p>
            <a:pPr/>
            <a:r>
              <a:t>SHOW HOW TO INSTALL TOOL: python3 -m pip install —user </a:t>
            </a:r>
            <a:r>
              <a:rPr u="sng">
                <a:hlinkClick r:id="rId3" invalidUrl="" action="" tgtFrame="" tooltip="" history="1" highlightClick="0" endSnd="0"/>
              </a:rPr>
              <a:t>git+https://github.com/tanimislam/nprstuff.git#egginfo=nprstuff</a:t>
            </a:r>
          </a:p>
          <a:p>
            <a:pPr/>
          </a:p>
          <a:p>
            <a:pPr/>
            <a:r>
              <a:t>Then show the relevant bit of code, in nprstuff/core/autocrop_image.py, that performs the autocropping.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the code, and then the command. This is a demonstration of Monte Carlo Markov Chain I gave to some high school students.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Latest movie of CONUS COVID-19 CASES lives at </a:t>
            </a:r>
            <a:r>
              <a:rPr u="sng">
                <a:hlinkClick r:id="rId3" invalidUrl="" action="" tgtFrame="" tooltip="" history="1" highlightClick="0" endSnd="0"/>
              </a:rPr>
              <a:t>https://tanimislam.github.io/covid19movies/covid19_conus_cases_LATEST.mp4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Latest movie of CONUS COVID-19 CASES lives at </a:t>
            </a:r>
            <a:r>
              <a:rPr u="sng">
                <a:hlinkClick r:id="rId3" invalidUrl="" action="" tgtFrame="" tooltip="" history="1" highlightClick="0" endSnd="0"/>
              </a:rPr>
              <a:t>https://tanimislam.github.io/covid19movies/covid19_conus_cases_LATEST.mp4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DOES YOUTUBE2GIF AND MP42GIF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DEMONSTRATE CREATION OF THESE TWO ANIMATED GIFs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FOR PLEX_MUSIC_SONGS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GETS THE MUSICBRAINZ METADATA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TAKES DOWNLOADS YOUTUBE CLIP INTO AN M4A FILE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DO A DEMONSTRATION OF PLEX_MUSIC_SONGS: Air, All I Need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ag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nprstuff/blob/master/nprstuff/cli/autoCropImage.py" TargetMode="External"/><Relationship Id="rId5" Type="http://schemas.openxmlformats.org/officeDocument/2006/relationships/hyperlink" Target="https://github.com/tanimislam/nprstuf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st.github.com/tanimislam/406a1379e746c9882c101f656a6da949" TargetMode="External"/><Relationship Id="rId4" Type="http://schemas.openxmlformats.org/officeDocument/2006/relationships/hyperlink" Target="https://ffmpeg.org" TargetMode="External"/><Relationship Id="rId5" Type="http://schemas.openxmlformats.org/officeDocument/2006/relationships/hyperlink" Target="https://docs.python.org/3/library/subprocess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hamelot.io/visualization/using-ffmpeg-to-convert-a-set-of-images-into-a-video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tanimislam/covid19_stats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2.png"/><Relationship Id="rId6" Type="http://schemas.openxmlformats.org/officeDocument/2006/relationships/hyperlink" Target="https://tanimislam.github.io/covid19movies/covid19_conus_cases_LATEST.mp4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" TargetMode="External"/><Relationship Id="rId4" Type="http://schemas.openxmlformats.org/officeDocument/2006/relationships/hyperlink" Target="https://www.readthedocs.io" TargetMode="External"/><Relationship Id="rId5" Type="http://schemas.openxmlformats.org/officeDocument/2006/relationships/hyperlink" Target="https://rg3.github.io/youtube-dl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anim.islam@gmail.com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Lucas_Bros._Moving_Co." TargetMode="External"/><Relationship Id="rId5" Type="http://schemas.openxmlformats.org/officeDocument/2006/relationships/image" Target="../media/image2.g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usicbrainz.org" TargetMode="External"/><Relationship Id="rId3" Type="http://schemas.openxmlformats.org/officeDocument/2006/relationships/hyperlink" Target="https://ytdl-org.github.io/youtube-dl/index.html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plexstuff.readthedocs.io/plex-music/cli_tools/plex_music_cli.html?highlight=plex_music_songs#plex-music-songs" TargetMode="External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ub.com/tanimislam/nprstff" TargetMode="External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github.com/tanimislam/covid19_stats" TargetMode="External"/><Relationship Id="rId6" Type="http://schemas.openxmlformats.org/officeDocument/2006/relationships/hyperlink" Target="git+https://github.com/tanimislam/covid19_stats.git#egginfo=covid19_stats" TargetMode="External"/><Relationship Id="rId7" Type="http://schemas.openxmlformats.org/officeDocument/2006/relationships/hyperlink" Target="https://gist.github.com/tanimislam/406a1379e746c9882c101f656a6da949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gist.github.com/tanimislam/406a1379e746c9882c101f656a6da949" TargetMode="External"/><Relationship Id="rId5" Type="http://schemas.openxmlformats.org/officeDocument/2006/relationships/hyperlink" Target="https://gitub.com/tanimislam/nprstff" TargetMode="External"/><Relationship Id="rId6" Type="http://schemas.openxmlformats.org/officeDocument/2006/relationships/hyperlink" Target="https://github.com/tanimislam/covid19_stats" TargetMode="External"/><Relationship Id="rId7" Type="http://schemas.openxmlformats.org/officeDocument/2006/relationships/hyperlink" Target="https://github.com/tanimislam/howdy" TargetMode="External"/><Relationship Id="rId8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matplotlib.org/3.2.1/api/image_api.html#matplotlib.image.imread" TargetMode="External"/><Relationship Id="rId5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mstamy2/PyPDF2" TargetMode="External"/><Relationship Id="rId4" Type="http://schemas.openxmlformats.org/officeDocument/2006/relationships/hyperlink" Target="https://www.ghostscript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pic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ONLINE PRESENT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2" name="Tanim Islam, 8 JULY 2020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Islam, 8 JULY 2020</a:t>
            </a:r>
          </a:p>
        </p:txBody>
      </p:sp>
      <p:sp>
        <p:nvSpPr>
          <p:cNvPr id="183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84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2083935" y="12890500"/>
            <a:ext cx="22578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  <p:pic>
        <p:nvPicPr>
          <p:cNvPr id="234" name="cumulative_plot_emission.pdf" descr="cumulative_plot_emiss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855" y="3006844"/>
            <a:ext cx="10056855" cy="75426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5" name="UNCROPPED"/>
          <p:cNvSpPr txBox="1"/>
          <p:nvPr/>
        </p:nvSpPr>
        <p:spPr>
          <a:xfrm>
            <a:off x="4822659" y="10768311"/>
            <a:ext cx="3111247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UNCROPPED</a:t>
            </a:r>
          </a:p>
        </p:txBody>
      </p:sp>
      <p:pic>
        <p:nvPicPr>
          <p:cNvPr id="236" name="cumulative_plot_emission_cropped.pdf" descr="cumulative_plot_emission_croppe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7713" y="3013194"/>
            <a:ext cx="10327155" cy="7529941"/>
          </a:xfrm>
          <a:prstGeom prst="rect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</p:pic>
      <p:sp>
        <p:nvSpPr>
          <p:cNvPr id="237" name="AUTOCROPPED"/>
          <p:cNvSpPr txBox="1"/>
          <p:nvPr/>
        </p:nvSpPr>
        <p:spPr>
          <a:xfrm>
            <a:off x="16254314" y="10623918"/>
            <a:ext cx="373395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AUTOCROPPED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11419368" y="6239333"/>
            <a:ext cx="1519296" cy="1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18" fill="norm" stroke="1" extrusionOk="0">
                <a:moveTo>
                  <a:pt x="0" y="16318"/>
                </a:moveTo>
                <a:cubicBezTo>
                  <a:pt x="7200" y="-3586"/>
                  <a:pt x="14400" y="-5282"/>
                  <a:pt x="21600" y="11231"/>
                </a:cubicBezTo>
              </a:path>
            </a:pathLst>
          </a:custGeom>
          <a:ln w="152400">
            <a:solidFill>
              <a:srgbClr val="0000FF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utoCropImage, from NPRSTUFF Github Repo, automatically crops images."/>
          <p:cNvSpPr txBox="1"/>
          <p:nvPr>
            <p:ph type="body" sz="quarter" idx="1"/>
          </p:nvPr>
        </p:nvSpPr>
        <p:spPr>
          <a:xfrm>
            <a:off x="2082800" y="4195233"/>
            <a:ext cx="20207127" cy="11874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u="sng">
                <a:hlinkClick r:id="rId4" invalidUrl="" action="" tgtFrame="" tooltip="" history="1" highlightClick="0" endSnd="0"/>
              </a:rPr>
              <a:t>autoCropImage</a:t>
            </a:r>
            <a:r>
              <a:t>, from </a:t>
            </a:r>
            <a:r>
              <a:rPr u="sng">
                <a:hlinkClick r:id="rId5" invalidUrl="" action="" tgtFrame="" tooltip="" history="1" highlightClick="0" endSnd="0"/>
              </a:rPr>
              <a:t>NPRSTUFF</a:t>
            </a:r>
            <a:r>
              <a:t> Github Repo, automatically crops images.</a:t>
            </a:r>
          </a:p>
        </p:txBody>
      </p:sp>
      <p:sp>
        <p:nvSpPr>
          <p:cNvPr id="242" name="DEMon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</a:t>
            </a:r>
          </a:p>
        </p:txBody>
      </p:sp>
      <p:sp>
        <p:nvSpPr>
          <p:cNvPr id="243" name="usage: autoCropImage [-h] --input INPUT [--output OUTPUT] [--color COLOR]…"/>
          <p:cNvSpPr txBox="1"/>
          <p:nvPr/>
        </p:nvSpPr>
        <p:spPr>
          <a:xfrm>
            <a:off x="2082800" y="5334000"/>
            <a:ext cx="20218400" cy="57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usage: autoCropImage [-h] --input INPUT [--output OUTPUT] [--color COLOR]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[--trans] [--newwidth NEWWIDTH] [--show]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optional arguments: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-h, --help           show this help message and exit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--input INPUT        Name of the input file.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--output OUTPUT      Name of the output file. Optional.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--color COLOR        Name of the color over which to autocrop. Default is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white.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--trans              If chosen, also remove the transparency wrapping around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the image. Works only for non-PDF images.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--newwidth NEWWIDTH  New width of the image.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--show               If chosen, then show the final image after cropped.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ne functionality, MP4 movie from a sequence of images, is created for this presentation and as a GitHub Gis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One functionality, </a:t>
            </a:r>
            <a:r>
              <a:rPr i="1"/>
              <a:t>MP4 movie from a sequence of images</a:t>
            </a:r>
            <a:r>
              <a:t>, is created for this presentation and as a </a:t>
            </a:r>
            <a:r>
              <a:rPr u="sng">
                <a:hlinkClick r:id="rId3" invalidUrl="" action="" tgtFrame="" tooltip="" history="1" highlightClick="0" endSnd="0"/>
              </a:rPr>
              <a:t>GitHub Gist</a:t>
            </a:r>
            <a:r>
              <a:t>. </a:t>
            </a:r>
          </a:p>
          <a:p>
            <a:pPr>
              <a:buBlip>
                <a:blip r:embed="rId2"/>
              </a:buBlip>
            </a:pPr>
            <a:r>
              <a:t>Other functionality, </a:t>
            </a:r>
            <a:r>
              <a:rPr i="1"/>
              <a:t>MP4 movie into animated GIF</a:t>
            </a:r>
            <a:r>
              <a:t>, uses convertImage’s other functionalities.</a:t>
            </a:r>
          </a:p>
          <a:p>
            <a:pPr>
              <a:buBlip>
                <a:blip r:embed="rId2"/>
              </a:buBlip>
            </a:pPr>
            <a:r>
              <a:t>Unlike other tools, low-level functionality is handled by </a:t>
            </a:r>
            <a:r>
              <a:rPr u="sng">
                <a:hlinkClick r:id="rId4" invalidUrl="" action="" tgtFrame="" tooltip="" history="1" highlightClick="0" endSnd="0"/>
              </a:rPr>
              <a:t>FFMPEG</a:t>
            </a:r>
            <a:r>
              <a:t> (video and audio creation SDK and tools) through </a:t>
            </a:r>
            <a:r>
              <a:rPr u="sng">
                <a:hlinkClick r:id="rId5" invalidUrl="" action="" tgtFrame="" tooltip="" history="1" highlightClick="0" endSnd="0"/>
              </a:rPr>
              <a:t>subprocess</a:t>
            </a:r>
            <a:r>
              <a:t>.</a:t>
            </a:r>
          </a:p>
        </p:txBody>
      </p:sp>
      <p:sp>
        <p:nvSpPr>
          <p:cNvPr id="250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OVIE FROM IMAGE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MOVIE FROM IMAGE SEQUENCE</a:t>
            </a:r>
          </a:p>
        </p:txBody>
      </p:sp>
      <p:sp>
        <p:nvSpPr>
          <p:cNvPr id="253" name="Python CLI follows this website on creating an MP4 movie from sequence of images.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Python CLI follows </a:t>
            </a:r>
            <a:r>
              <a:rPr u="sng">
                <a:hlinkClick r:id="rId4" invalidUrl="" action="" tgtFrame="" tooltip="" history="1" highlightClick="0" endSnd="0"/>
              </a:rPr>
              <a:t>this website</a:t>
            </a:r>
            <a:r>
              <a:t> on creating an MP4 movie from sequence of images.</a:t>
            </a:r>
          </a:p>
          <a:p>
            <a:pPr>
              <a:buBlip>
                <a:blip r:embed="rId3"/>
              </a:buBlip>
              <a:defRPr i="1"/>
            </a:pPr>
            <a:r>
              <a:t>Image width and height must be divisible by 2.</a:t>
            </a:r>
          </a:p>
        </p:txBody>
      </p:sp>
      <p:pic>
        <p:nvPicPr>
          <p:cNvPr id="254" name="mcmc_img_195.png" descr="mcmc_img_195.png"/>
          <p:cNvPicPr>
            <a:picLocks noChangeAspect="1"/>
          </p:cNvPicPr>
          <p:nvPr/>
        </p:nvPicPr>
        <p:blipFill>
          <a:blip r:embed="rId5">
            <a:extLst/>
          </a:blip>
          <a:srcRect l="0" t="16600" r="0" b="16600"/>
          <a:stretch>
            <a:fillRect/>
          </a:stretch>
        </p:blipFill>
        <p:spPr>
          <a:xfrm>
            <a:off x="18710833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mcmc_img_225.png" descr="mcmc_img_225.png"/>
          <p:cNvPicPr>
            <a:picLocks noChangeAspect="1"/>
          </p:cNvPicPr>
          <p:nvPr/>
        </p:nvPicPr>
        <p:blipFill>
          <a:blip r:embed="rId6">
            <a:extLst/>
          </a:blip>
          <a:srcRect l="0" t="16600" r="0" b="16600"/>
          <a:stretch>
            <a:fillRect/>
          </a:stretch>
        </p:blipFill>
        <p:spPr>
          <a:xfrm>
            <a:off x="13660716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mcmc_img_255.png" descr="mcmc_img_255.png"/>
          <p:cNvPicPr>
            <a:picLocks noChangeAspect="1"/>
          </p:cNvPicPr>
          <p:nvPr/>
        </p:nvPicPr>
        <p:blipFill>
          <a:blip r:embed="rId7">
            <a:extLst/>
          </a:blip>
          <a:srcRect l="0" t="16600" r="0" b="16600"/>
          <a:stretch>
            <a:fillRect/>
          </a:stretch>
        </p:blipFill>
        <p:spPr>
          <a:xfrm>
            <a:off x="18710833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mcmc_img_165.png" descr="mcmc_img_165.png"/>
          <p:cNvPicPr>
            <a:picLocks noChangeAspect="1"/>
          </p:cNvPicPr>
          <p:nvPr/>
        </p:nvPicPr>
        <p:blipFill>
          <a:blip r:embed="rId8">
            <a:extLst/>
          </a:blip>
          <a:srcRect l="0" t="16600" r="0" b="16600"/>
          <a:stretch>
            <a:fillRect/>
          </a:stretch>
        </p:blipFill>
        <p:spPr>
          <a:xfrm>
            <a:off x="13660716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165"/>
          <p:cNvSpPr txBox="1"/>
          <p:nvPr/>
        </p:nvSpPr>
        <p:spPr>
          <a:xfrm>
            <a:off x="13660716" y="1888484"/>
            <a:ext cx="6583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165</a:t>
            </a:r>
          </a:p>
        </p:txBody>
      </p:sp>
      <p:sp>
        <p:nvSpPr>
          <p:cNvPr id="259" name="195"/>
          <p:cNvSpPr txBox="1"/>
          <p:nvPr/>
        </p:nvSpPr>
        <p:spPr>
          <a:xfrm>
            <a:off x="18710833" y="1888484"/>
            <a:ext cx="655625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195</a:t>
            </a:r>
          </a:p>
        </p:txBody>
      </p:sp>
      <p:sp>
        <p:nvSpPr>
          <p:cNvPr id="260" name="225"/>
          <p:cNvSpPr txBox="1"/>
          <p:nvPr/>
        </p:nvSpPr>
        <p:spPr>
          <a:xfrm>
            <a:off x="13660716" y="7224392"/>
            <a:ext cx="69220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225</a:t>
            </a:r>
          </a:p>
        </p:txBody>
      </p:sp>
      <p:sp>
        <p:nvSpPr>
          <p:cNvPr id="261" name="255"/>
          <p:cNvSpPr txBox="1"/>
          <p:nvPr/>
        </p:nvSpPr>
        <p:spPr>
          <a:xfrm>
            <a:off x="18710833" y="7224392"/>
            <a:ext cx="694030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EMONSTRATE MOVIE FROM IMAGE SEQUENCE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pc="251" sz="8370"/>
            </a:lvl1pPr>
          </a:lstStyle>
          <a:p>
            <a:pPr/>
            <a:r>
              <a:t>DEMONSTRATE MOVIE FROM IMAGE SEQUENCE #1</a:t>
            </a:r>
          </a:p>
        </p:txBody>
      </p:sp>
      <p:pic>
        <p:nvPicPr>
          <p:cNvPr id="264" name="mcmc_images.mp4" descr="mcmc_image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052508" y="1626764"/>
            <a:ext cx="6988767" cy="1046247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python3.7 demo_create_movie_sequence.py \…"/>
          <p:cNvSpPr txBox="1"/>
          <p:nvPr/>
        </p:nvSpPr>
        <p:spPr>
          <a:xfrm>
            <a:off x="1909323" y="6796781"/>
            <a:ext cx="12316984" cy="187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--prefix=img —output=mcmc_images.mp4 \ 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--dirname="mcmc_animation_images" --fps=10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000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rom the COVID-19 statistics Github repo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From the </a:t>
            </a:r>
            <a:r>
              <a:rPr u="sng">
                <a:hlinkClick r:id="rId3" invalidUrl="" action="" tgtFrame="" tooltip="" history="1" highlightClick="0" endSnd="0"/>
              </a:rPr>
              <a:t>COVID-19 statistics Github repo</a:t>
            </a:r>
            <a:r>
              <a:t>.</a:t>
            </a:r>
          </a:p>
          <a:p>
            <a:pPr>
              <a:buBlip>
                <a:blip r:embed="rId2"/>
              </a:buBlip>
            </a:pPr>
            <a:r>
              <a:t>Cumulative COVID-19 cases in CONUS from beginning to 4 JULY 2020.</a:t>
            </a:r>
          </a:p>
        </p:txBody>
      </p:sp>
      <p:sp>
        <p:nvSpPr>
          <p:cNvPr id="270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sp>
        <p:nvSpPr>
          <p:cNvPr id="271" name="python3.7 demo_create_movie_sequence.py \…"/>
          <p:cNvSpPr txBox="1"/>
          <p:nvPr/>
        </p:nvSpPr>
        <p:spPr>
          <a:xfrm>
            <a:off x="2088436" y="7238971"/>
            <a:ext cx="20207127" cy="362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--prefix="covid19_conus_cases_04072020."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--output="covid19_conus_cases_04072020.mp4" \ 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--dirname="covid19_conus_cases_04072020_imagefiles"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--fps=5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pic>
        <p:nvPicPr>
          <p:cNvPr id="274" name="covid19_conus_cases_04072020.mov" descr="covid19_conus_cases_04072020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pic>
        <p:nvPicPr>
          <p:cNvPr id="279" name="covid19_conus_cases_04072020.mov" descr="covid19_conus_cases_04072020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atest movie of CONUS COVID-19 CASES lives at https://tanimislam.github.io/covid19movies/covid19_conus_cases_LATEST.mp4"/>
          <p:cNvSpPr/>
          <p:nvPr/>
        </p:nvSpPr>
        <p:spPr>
          <a:xfrm>
            <a:off x="1276763" y="7114714"/>
            <a:ext cx="8133285" cy="485085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lnSpc>
                <a:spcPct val="117999"/>
              </a:lnSpc>
              <a:spcBef>
                <a:spcPts val="0"/>
              </a:spcBef>
              <a:defRPr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Latest movie of CONUS COVID-19 CASES lives at </a:t>
            </a:r>
            <a:r>
              <a:rPr u="sng">
                <a:hlinkClick r:id="rId6" invalidUrl="" action="" tgtFrame="" tooltip="" history="1" highlightClick="0" endSnd="0"/>
              </a:rPr>
              <a:t>https://tanimislam.github.io/covid19movies/covid19_conus_cases_LATEST.mp4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Why use? Some services (such as GitHub or Read the Docs) do not allow movie files in document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Why use? Some services (such as </a:t>
            </a:r>
            <a:r>
              <a:rPr u="sng">
                <a:hlinkClick r:id="rId3" invalidUrl="" action="" tgtFrame="" tooltip="" history="1" highlightClick="0" endSnd="0"/>
              </a:rPr>
              <a:t>GitHub</a:t>
            </a:r>
            <a:r>
              <a:t> or </a:t>
            </a:r>
            <a:r>
              <a:rPr u="sng">
                <a:hlinkClick r:id="rId4" invalidUrl="" action="" tgtFrame="" tooltip="" history="1" highlightClick="0" endSnd="0"/>
              </a:rPr>
              <a:t>Read the Docs</a:t>
            </a:r>
            <a:r>
              <a:t>) do not allow movie files in documentation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They DO allow animated GIFs.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Two-step process creates a GIF from an MP4 file, taken from this website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1st pass creates a high-quality global color palette representative of movie file.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2nd pass converts to animated GIF using 1st pass color palette.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YouTube to GIF (YouTube → MP4 → GIF) uses </a:t>
            </a:r>
            <a:r>
              <a:rPr u="sng">
                <a:hlinkClick r:id="rId5" invalidUrl="" action="" tgtFrame="" tooltip="" history="1" highlightClick="0" endSnd="0"/>
              </a:rPr>
              <a:t>youtube-dl</a:t>
            </a:r>
            <a:r>
              <a:t> to download YT clip as MP4.</a:t>
            </a:r>
          </a:p>
        </p:txBody>
      </p:sp>
      <p:sp>
        <p:nvSpPr>
          <p:cNvPr id="285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opic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ONLINE PRESENT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9" name="tanim.islam@gmail.com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/>
            <a:r>
              <a:rPr u="sng">
                <a:hlinkClick r:id="rId2" invalidUrl="" action="" tgtFrame="" tooltip="" history="1" highlightClick="0" endSnd="0"/>
              </a:rPr>
              <a:t>tanim.islam@gmail.com</a:t>
            </a:r>
          </a:p>
        </p:txBody>
      </p:sp>
      <p:sp>
        <p:nvSpPr>
          <p:cNvPr id="190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91" name="Anecdotes from a Python Programm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Anecdotes from a Python Programmer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lso uses NPRSTUFF’s convertImage’s other functionalities"/>
          <p:cNvSpPr txBox="1"/>
          <p:nvPr>
            <p:ph type="body" sz="quarter" idx="1"/>
          </p:nvPr>
        </p:nvSpPr>
        <p:spPr>
          <a:xfrm>
            <a:off x="2082800" y="4195233"/>
            <a:ext cx="20207127" cy="99369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Also uses NPRSTUFF’s convertImage’s other functionalities</a:t>
            </a:r>
          </a:p>
        </p:txBody>
      </p:sp>
      <p:sp>
        <p:nvSpPr>
          <p:cNvPr id="288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6972844" y="5330710"/>
            <a:ext cx="10438311" cy="6323634"/>
            <a:chOff x="0" y="0"/>
            <a:chExt cx="10438309" cy="6323633"/>
          </a:xfrm>
        </p:grpSpPr>
        <p:sp>
          <p:nvSpPr>
            <p:cNvPr id="289" name="usage: convertImage [-h] [--noverify] [--info]…"/>
            <p:cNvSpPr txBox="1"/>
            <p:nvPr/>
          </p:nvSpPr>
          <p:spPr>
            <a:xfrm>
              <a:off x="0" y="0"/>
              <a:ext cx="10438310" cy="6323634"/>
            </a:xfrm>
            <a:prstGeom prst="rect">
              <a:avLst/>
            </a:prstGeom>
            <a:noFill/>
            <a:ln w="50800" cap="flat">
              <a:solidFill>
                <a:schemeClr val="accent6">
                  <a:satOff val="10821"/>
                  <a:lumOff val="-190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usage: convertImage [-h] [--noverify] [--info]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{image,movie,youtube,square} ...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Uses CloudConvert to convert image or video files.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positional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{image,movie,youtube,square}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Choose whether to convert a video or an image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image               If chosen, convert an SVG(Z), PDF, or PNG into PNG.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movie               If chosen, convert an MP4 into an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youtube             If chosen, convert a YOUTUBE video with URL into an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square              If chosen, create a square MP4 file from an input MP4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file.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optional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-h, --help            show this help message and exit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--noverify            If chosen, do not verify the SSL connection.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--info                If chosen, then print out INFO level logging.</a:t>
              </a:r>
            </a:p>
          </p:txBody>
        </p:sp>
        <p:sp>
          <p:nvSpPr>
            <p:cNvPr id="290" name="Rectangle"/>
            <p:cNvSpPr/>
            <p:nvPr/>
          </p:nvSpPr>
          <p:spPr>
            <a:xfrm>
              <a:off x="522350" y="2985403"/>
              <a:ext cx="1061477" cy="680345"/>
            </a:xfrm>
            <a:prstGeom prst="rect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b="0" spc="0"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onvertImage movie -f covid19_conus_cases_04072020.mp4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convertImage movie -f covid19_conus_cases_04072020.mp4</a:t>
            </a:r>
          </a:p>
          <a:p>
            <a:pPr>
              <a:buBlip>
                <a:blip r:embed="rId2"/>
              </a:buBlip>
            </a:pPr>
            <a:r>
              <a:t>input: 1.8M; output: 32M</a:t>
            </a:r>
          </a:p>
        </p:txBody>
      </p:sp>
      <p:sp>
        <p:nvSpPr>
          <p:cNvPr id="294" name="animated gif from mp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mp4</a:t>
            </a:r>
          </a:p>
        </p:txBody>
      </p:sp>
      <p:pic>
        <p:nvPicPr>
          <p:cNvPr id="295" name="covid19_conus_cases_04072020.gif" descr="covid19_conus_cases_0407202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9537" y="4989247"/>
            <a:ext cx="13544926" cy="711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 busy scene from the animated show, Lucas Bros. Moving Co.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A busy scene from the animated show, </a:t>
            </a:r>
            <a:r>
              <a:rPr u="sng">
                <a:hlinkClick r:id="rId4" invalidUrl="" action="" tgtFrame="" tooltip="" history="1" highlightClick="0" endSnd="0"/>
              </a:rPr>
              <a:t>Lucas Bros. Moving Co</a:t>
            </a:r>
            <a:r>
              <a:t>.</a:t>
            </a:r>
          </a:p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convertImage youtube -u "https://www.youtube.com/watch?v=R-pmYwr8zbU" -o "lucas_bros.gif" -q high.</a:t>
            </a:r>
          </a:p>
        </p:txBody>
      </p:sp>
      <p:sp>
        <p:nvSpPr>
          <p:cNvPr id="298" name="animated gif from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Youtube</a:t>
            </a:r>
          </a:p>
        </p:txBody>
      </p:sp>
      <p:pic>
        <p:nvPicPr>
          <p:cNvPr id="299" name="lucas_bros.gif" descr="lucas_bro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6249" y="5146705"/>
            <a:ext cx="12491502" cy="7037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MAKING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MUSIC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pc="180" sz="603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306" name="METADATA (FROM MUSICBRAINZ)"/>
          <p:cNvSpPr/>
          <p:nvPr/>
        </p:nvSpPr>
        <p:spPr>
          <a:xfrm>
            <a:off x="2225293" y="284730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METADATA (FROM </a:t>
            </a:r>
            <a:r>
              <a:rPr u="sng">
                <a:hlinkClick r:id="rId2" invalidUrl="" action="" tgtFrame="" tooltip="" history="1" highlightClick="0" endSnd="0"/>
              </a:rPr>
              <a:t>MUSICBRAINZ</a:t>
            </a:r>
            <a:r>
              <a:t>)</a:t>
            </a:r>
          </a:p>
        </p:txBody>
      </p:sp>
      <p:sp>
        <p:nvSpPr>
          <p:cNvPr id="307" name="AUDIO (FROM YOUTUBE-DL)"/>
          <p:cNvSpPr/>
          <p:nvPr/>
        </p:nvSpPr>
        <p:spPr>
          <a:xfrm>
            <a:off x="2225293" y="800216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AUDIO (FROM </a:t>
            </a:r>
            <a:r>
              <a:rPr u="sng">
                <a:hlinkClick r:id="rId3" invalidUrl="" action="" tgtFrame="" tooltip="" history="1" highlightClick="0" endSnd="0"/>
              </a:rPr>
              <a:t>YOUTUBE-DL</a:t>
            </a:r>
            <a:r>
              <a:t>)</a:t>
            </a:r>
          </a:p>
        </p:txBody>
      </p:sp>
      <p:sp>
        <p:nvSpPr>
          <p:cNvPr id="308" name="M4A FILE (WITH ALL METADATA)"/>
          <p:cNvSpPr/>
          <p:nvPr/>
        </p:nvSpPr>
        <p:spPr>
          <a:xfrm>
            <a:off x="14740938" y="5424735"/>
            <a:ext cx="7397627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lvl1pPr>
          </a:lstStyle>
          <a:p>
            <a:pPr/>
            <a:r>
              <a:t>M4A FILE (WITH ALL METADATA)</a:t>
            </a:r>
          </a:p>
        </p:txBody>
      </p:sp>
      <p:sp>
        <p:nvSpPr>
          <p:cNvPr id="309" name="Line"/>
          <p:cNvSpPr/>
          <p:nvPr/>
        </p:nvSpPr>
        <p:spPr>
          <a:xfrm flipV="1">
            <a:off x="9516797" y="8431629"/>
            <a:ext cx="5380986" cy="1445483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>
            <a:off x="9691483" y="4690371"/>
            <a:ext cx="5290526" cy="1775868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pc="232" sz="774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313" name="plex_music_songs lives in PLEXSTUFF repository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plex_music_songs lives in </a:t>
            </a: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 repository.</a:t>
            </a:r>
          </a:p>
          <a:p>
            <a:pPr>
              <a:buBlip>
                <a:blip r:embed="rId3"/>
              </a:buBlip>
            </a:pPr>
            <a:r>
              <a:t>Its documentation </a:t>
            </a:r>
            <a:r>
              <a:rPr u="sng">
                <a:hlinkClick r:id="rId5" invalidUrl="" action="" tgtFrame="" tooltip="" history="1" highlightClick="0" endSnd="0"/>
              </a:rPr>
              <a:t>lives here</a:t>
            </a:r>
            <a:r>
              <a:t>.</a:t>
            </a:r>
          </a:p>
        </p:txBody>
      </p:sp>
      <p:pic>
        <p:nvPicPr>
          <p:cNvPr id="314" name="plex_music_songs_download_artist_songs.mp4" descr="plex_music_songs_download_artist_songs.mp4"/>
          <p:cNvPicPr>
            <a:picLocks noChangeAspect="0"/>
          </p:cNvPicPr>
          <p:nvPr>
            <p:ph type="pic" idx="21"/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660716" y="2789255"/>
            <a:ext cx="9924608" cy="8162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000" fill="hold"/>
                                        <p:tgtEl>
                                          <p:spTgt spid="3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NPRSTUFF: python3 -m pip install --user git+https://github.com/tanimislam/nprstuff.git#egginfo=nprstuff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NPRSTUFF</a:t>
            </a:r>
            <a:r>
              <a:t>: python3 -m pip install --user git+https://github.com/tanimislam/nprstuff.git#egginfo=nprstuff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: python3 -m pip install --user git+https://github.com/tanimislam/plexstuff.git#egginfo=plexstuff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COVID19_STATS</a:t>
            </a:r>
            <a:r>
              <a:t>: python3 -m pip install -user </a:t>
            </a:r>
            <a:r>
              <a:rPr u="sng">
                <a:hlinkClick r:id="rId6" invalidUrl="" action="" tgtFrame="" tooltip="" history="1" highlightClick="0" endSnd="0"/>
              </a:rPr>
              <a:t>git+https://github.com/tanimislam/covid19_stats.git#egginfo=covid19_stats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7" invalidUrl="" action="" tgtFrame="" tooltip="" history="1" highlightClick="0" endSnd="0"/>
              </a:rPr>
              <a:t>GITHUB GIST THAT MAKES MOVIES FROM IMAGES</a:t>
            </a:r>
          </a:p>
        </p:txBody>
      </p:sp>
      <p:sp>
        <p:nvSpPr>
          <p:cNvPr id="321" name="RESOURCES in this 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248" sz="8280"/>
            </a:lvl1pPr>
          </a:lstStyle>
          <a:p>
            <a:pPr/>
            <a:r>
              <a:t>RESOURCES in this 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4" name="I make and manipulate lots of images and videos in my day-to-day wor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I make and manipulate lots of images and videos in my day-to-day work.</a:t>
            </a:r>
          </a:p>
        </p:txBody>
      </p:sp>
      <p:pic>
        <p:nvPicPr>
          <p:cNvPr id="195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8" name="I show code and demonstrate these things I do all the time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I show code and demonstrate these things I do all the time.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auto-cropping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Videos from a collection of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Animated GIFs.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YouTube + song metadata → M4A file.</a:t>
            </a:r>
          </a:p>
        </p:txBody>
      </p:sp>
      <p:pic>
        <p:nvPicPr>
          <p:cNvPr id="199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202" name="Functionality comes from three Github repos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t>Functionality comes from three Github repos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4" invalidUrl="" action="" tgtFrame="" tooltip="" history="1" highlightClick="0" endSnd="0"/>
              </a:rPr>
              <a:t>GITHUB GIST THAT MAKES MOVIES FROM IMAGES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5" invalidUrl="" action="" tgtFrame="" tooltip="" history="1" highlightClick="0" endSnd="0"/>
              </a:rPr>
              <a:t>NPRSTUFF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6" invalidUrl="" action="" tgtFrame="" tooltip="" history="1" highlightClick="0" endSnd="0"/>
              </a:rPr>
              <a:t>COVID19_STATS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7" invalidUrl="" action="" tgtFrame="" tooltip="" history="1" highlightClick="0" endSnd="0"/>
              </a:rPr>
              <a:t>HOWDY</a:t>
            </a:r>
          </a:p>
        </p:txBody>
      </p:sp>
      <p:pic>
        <p:nvPicPr>
          <p:cNvPr id="203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8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UTOCROPPING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0" name="iwanttobelieve_uncropped.png" descr="iwanttobelieve_un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First, load image file from the imread function.…"/>
          <p:cNvSpPr txBox="1"/>
          <p:nvPr>
            <p:ph type="body" sz="quarter" idx="1"/>
          </p:nvPr>
        </p:nvSpPr>
        <p:spPr>
          <a:xfrm>
            <a:off x="5923063" y="9263315"/>
            <a:ext cx="6472037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marL="6223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First, load image file from the </a:t>
            </a:r>
            <a:r>
              <a:rPr u="sng">
                <a:hlinkClick r:id="rId4" invalidUrl="" action="" tgtFrame="" tooltip="" history="1" highlightClick="0" endSnd="0"/>
              </a:rPr>
              <a:t>imread</a:t>
            </a:r>
            <a:r>
              <a:t> function.</a:t>
            </a:r>
          </a:p>
          <a:p>
            <a:pPr lvl="1" marL="12446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imread(…)</a:t>
            </a:r>
          </a:p>
        </p:txBody>
      </p:sp>
      <p:pic>
        <p:nvPicPr>
          <p:cNvPr id="212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5">
            <a:extLst/>
          </a:blip>
          <a:srcRect l="175" t="0" r="175" b="0"/>
          <a:stretch>
            <a:fillRect/>
          </a:stretch>
        </p:blipFill>
        <p:spPr>
          <a:xfrm>
            <a:off x="13677626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3" name="Image is stored as a 2D numpy.array of RGBA values."/>
          <p:cNvSpPr txBox="1"/>
          <p:nvPr/>
        </p:nvSpPr>
        <p:spPr>
          <a:xfrm>
            <a:off x="14788639" y="11241917"/>
            <a:ext cx="7457868" cy="126424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Image is stored as a 2D numpy.array of RGBA values.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6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2">
            <a:extLst/>
          </a:blip>
          <a:srcRect l="175" t="0" r="175" b="0"/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7" name="Just find the first and last pixels in X and Y that are NOT white"/>
          <p:cNvSpPr txBox="1"/>
          <p:nvPr>
            <p:ph type="body" sz="quarter" idx="1"/>
          </p:nvPr>
        </p:nvSpPr>
        <p:spPr>
          <a:xfrm>
            <a:off x="7009080" y="9334500"/>
            <a:ext cx="4926128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Just find the first and last pixels in X and Y that are NOT white</a:t>
            </a:r>
          </a:p>
        </p:txBody>
      </p:sp>
      <p:sp>
        <p:nvSpPr>
          <p:cNvPr id="218" name="That is the bounding box. Crop!"/>
          <p:cNvSpPr txBox="1"/>
          <p:nvPr/>
        </p:nvSpPr>
        <p:spPr>
          <a:xfrm>
            <a:off x="14788639" y="9334500"/>
            <a:ext cx="7457868" cy="1264244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That is the bounding box. Crop!</a:t>
            </a:r>
          </a:p>
        </p:txBody>
      </p:sp>
      <p:sp>
        <p:nvSpPr>
          <p:cNvPr id="225" name="Connection Line"/>
          <p:cNvSpPr/>
          <p:nvPr/>
        </p:nvSpPr>
        <p:spPr>
          <a:xfrm>
            <a:off x="2454713" y="7136688"/>
            <a:ext cx="4541664" cy="3792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25" h="21217" fill="norm" stroke="1" extrusionOk="0">
                <a:moveTo>
                  <a:pt x="17625" y="21201"/>
                </a:moveTo>
                <a:cubicBezTo>
                  <a:pt x="807" y="21600"/>
                  <a:pt x="-3975" y="14533"/>
                  <a:pt x="3278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6" name="Connection Line"/>
          <p:cNvSpPr/>
          <p:nvPr/>
        </p:nvSpPr>
        <p:spPr>
          <a:xfrm>
            <a:off x="8299780" y="6050956"/>
            <a:ext cx="1269864" cy="327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2" h="21600" fill="norm" stroke="1" extrusionOk="0">
                <a:moveTo>
                  <a:pt x="20904" y="21600"/>
                </a:moveTo>
                <a:cubicBezTo>
                  <a:pt x="21600" y="8332"/>
                  <a:pt x="14632" y="1132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7" name="Connection Line"/>
          <p:cNvSpPr/>
          <p:nvPr/>
        </p:nvSpPr>
        <p:spPr>
          <a:xfrm>
            <a:off x="5652508" y="8903113"/>
            <a:ext cx="1343871" cy="1234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920" y="16205"/>
                  <a:pt x="4720" y="9005"/>
                  <a:pt x="0" y="0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8" name="Connection Line"/>
          <p:cNvSpPr/>
          <p:nvPr/>
        </p:nvSpPr>
        <p:spPr>
          <a:xfrm>
            <a:off x="7580227" y="2940556"/>
            <a:ext cx="4011546" cy="638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4" h="17806" fill="norm" stroke="1" extrusionOk="0">
                <a:moveTo>
                  <a:pt x="0" y="2841"/>
                </a:moveTo>
                <a:cubicBezTo>
                  <a:pt x="18024" y="-3794"/>
                  <a:pt x="21600" y="1194"/>
                  <a:pt x="10729" y="17806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223" name="iwanttobelieve_cropped.png" descr="iwanttobelieve_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8373" y="3847490"/>
            <a:ext cx="4978401" cy="497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/>
          <p:nvPr>
            <p:ph type="sldNum" sz="quarter" idx="4294967295"/>
          </p:nvPr>
        </p:nvSpPr>
        <p:spPr>
          <a:xfrm>
            <a:off x="12056402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Uses PyPDF2 and Adobe Ghostscript at a lower leve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Uses </a:t>
            </a:r>
            <a:r>
              <a:rPr u="sng">
                <a:hlinkClick r:id="rId3" invalidUrl="" action="" tgtFrame="" tooltip="" history="1" highlightClick="0" endSnd="0"/>
              </a:rPr>
              <a:t>PyPDF2</a:t>
            </a:r>
            <a:r>
              <a:t> and </a:t>
            </a:r>
            <a:r>
              <a:rPr u="sng">
                <a:hlinkClick r:id="rId4" invalidUrl="" action="" tgtFrame="" tooltip="" history="1" highlightClick="0" endSnd="0"/>
              </a:rPr>
              <a:t>Adobe Ghostscript</a:t>
            </a:r>
            <a:r>
              <a:t> at a lower level.</a:t>
            </a:r>
          </a:p>
          <a:p>
            <a:pPr>
              <a:buBlip>
                <a:blip r:embed="rId2"/>
              </a:buBlip>
            </a:pPr>
            <a:r>
              <a:t>Uses Ghostscript to estimate the bounding box.</a:t>
            </a:r>
          </a:p>
          <a:p>
            <a:pPr>
              <a:buBlip>
                <a:blip r:embed="rId2"/>
              </a:buBlip>
            </a:pPr>
            <a:r>
              <a:t>Crops PDF according to bounding box using PyPDF2.</a:t>
            </a:r>
          </a:p>
        </p:txBody>
      </p:sp>
      <p:sp>
        <p:nvSpPr>
          <p:cNvPr id="231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